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69" r:id="rId15"/>
    <p:sldId id="277" r:id="rId16"/>
    <p:sldId id="270" r:id="rId17"/>
    <p:sldId id="268" r:id="rId18"/>
    <p:sldId id="278" r:id="rId19"/>
    <p:sldId id="279" r:id="rId20"/>
    <p:sldId id="280" r:id="rId21"/>
    <p:sldId id="281" r:id="rId22"/>
    <p:sldId id="282" r:id="rId23"/>
    <p:sldId id="283" r:id="rId24"/>
    <p:sldId id="271" r:id="rId25"/>
    <p:sldId id="284" r:id="rId26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7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22463" y="3337560"/>
            <a:ext cx="1673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鸟瞰</a:t>
            </a:r>
            <a:endParaRPr lang="zh-CN" altLang="en-US" sz="40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5005" y="469900"/>
            <a:ext cx="772477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 论到祂的儿子，我们的主耶稣基督：按肉体说，是从大卫后裔生的，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1:4 按圣别的灵说，是从死人的复活，以大能标出为神的儿子；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5005" y="1669415"/>
            <a:ext cx="29825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002060"/>
                </a:solidFill>
                <a:sym typeface="+mn-ea"/>
              </a:rPr>
              <a:t>论到基督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5005" y="2165985"/>
            <a:ext cx="772668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神这福音论到一个人位，基督。当然，赦免、救恩等等都包括在这福音里，但这些不是中心点。神的福音乃是论到神的儿子，我们的主耶稣基督。这位奇妙的人物，有属神和属人两种性情，就是神性和人性。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6275" y="3669030"/>
            <a:ext cx="7725410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基督按肉体说，是从大卫后裔生的。这是祂属人的性情，祂的人性。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5005" y="4191635"/>
            <a:ext cx="7592060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按圣别的灵说，是从死人的复活，以大能标出为神的儿子。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8180" y="4720590"/>
            <a:ext cx="772350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保罗先提基督的人性，因为他持守基督之过程的次序。首先，基督经过成为肉体的过程，成了肉体。然后祂经过死而复活的过程。藉着祂过程的第二步，祂从复活成了神的儿子。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8995" y="509905"/>
            <a:ext cx="736409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1:5 我们借着祂，领受了恩典和使徒的职分，为祂的名在万国中使人顺从信仰，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1:6 其中也有你们这蒙召属耶稣基督的人；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1:7 写信给一切在罗马，为神所爱，蒙召的圣徒。愿恩典与平安，从神我们的父，并主耶稣基督归与你们。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8995" y="226314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002060"/>
                </a:solidFill>
              </a:rPr>
              <a:t>为蒙召的人所接受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8995" y="2699385"/>
            <a:ext cx="3536315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1.</a:t>
            </a:r>
            <a:r>
              <a:rPr lang="zh-CN" altLang="en-US" sz="2000" b="1"/>
              <a:t>借着顺从信仰接受神的福音。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7725" y="3098165"/>
            <a:ext cx="736473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在恩典时代，神给我们一条惟一的诫命</a:t>
            </a:r>
            <a:r>
              <a:rPr lang="en-US" altLang="zh-CN" sz="2000" b="1"/>
              <a:t>——</a:t>
            </a:r>
            <a:r>
              <a:rPr lang="zh-CN" altLang="en-US" sz="2000" b="1"/>
              <a:t>信入耶稣，此外神没有要求我们遵守任何诫命。无论我们是谁，我们都必须顺从神的诫命，信入耶稣。凡信入基督的人，就必得救；不信的人，罪已经定了，因为他不信。我们顺从神惟一的诫命时，就顺从了信仰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7725" y="5006975"/>
            <a:ext cx="736346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借</a:t>
            </a:r>
            <a:r>
              <a:rPr lang="en-US" altLang="zh-CN" sz="2000" b="1"/>
              <a:t>着顺从信仰接受福音，就带进恩典与平安。恩典是神在基督里作我们的一切，给我们享受；平安是享受神恩典的结果。这平安是里面的安息、安慰和满足，不是外面的</a:t>
            </a:r>
            <a:r>
              <a:rPr lang="zh-CN" altLang="en-US" sz="2000" b="1"/>
              <a:t>事物</a:t>
            </a:r>
            <a:r>
              <a:rPr lang="en-US" altLang="zh-CN" sz="2000" b="1"/>
              <a:t>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48995" y="4608195"/>
            <a:ext cx="1911350" cy="4298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2.有恩典与平安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0710" y="2617470"/>
            <a:ext cx="56642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</a:rPr>
              <a:t>热切传扬，与因信同得者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0710" y="640080"/>
            <a:ext cx="786447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1:8 首先，我借着耶稣基督，为你们众人感谢我的神，因你们的信心传遍了全世界。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1:9 我在祂儿子的福音上，在我灵里所事奉的神，可以见证我怎样在祷告中，常常不住的提到你们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0710" y="3241675"/>
            <a:ext cx="78644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在灵里。我们传福音时，不该耍花样；我们该在我们的灵里，运用我们的灵。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0710" y="4235450"/>
            <a:ext cx="7864475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借</a:t>
            </a:r>
            <a:r>
              <a:rPr lang="en-US" altLang="zh-CN" sz="2400" b="1"/>
              <a:t>着祷告</a:t>
            </a:r>
            <a:r>
              <a:rPr lang="zh-CN" altLang="en-US" sz="2400" b="1"/>
              <a:t>。在传福音上，祷告比任何一种努力都更需要。我们若没有祷告，在传福音上就不会有果子。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58520" y="3613785"/>
            <a:ext cx="742632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热切。我们若在传福音这件事上对主认真，就必须操练这三件事：在灵里、借着祷告、以及热切。花样和技巧不会有功效。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58520" y="567690"/>
            <a:ext cx="742696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1:13 弟兄们，我不愿意你们不知道，我屡次定意往你们那里去，要在你们中间也得些果子，如同在其余的外邦人中一样，只是到如今仍有拦阻。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1:14 无论对希利尼人还是对化外人，无论对智慧人还是对愚拙人，我都是欠债的。 </a:t>
            </a:r>
            <a:endParaRPr lang="zh-CN" altLang="en-US" sz="24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1:15 所以在我，我已经预备好，要将福音也传给你们在罗马的人。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4855" y="1632585"/>
            <a:ext cx="274828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</a:rPr>
              <a:t>神救恩的大能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4855" y="426085"/>
            <a:ext cx="755015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1:16 我不以福音为耻；这福音本是神的大能，要救一切信的人，先是犹太人，后是希利尼人。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4855" y="2256790"/>
            <a:ext cx="755015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罗马书里，救恩不仅是拯救我们脱离神的定罪和永远的灭亡；也是拯救我们脱离我们的天然、己的样式、个人主义、与分裂。这救恩要拯救我们到底，使我们能圣别、模成、得荣、变化、并与别人同被建造成为一个身体，在召会生活中不分裂。神的福音本是神的大能，要达到这样完全、完整、并终极的救恩。这对所有信的人本是神的大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4855" y="539750"/>
            <a:ext cx="737806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1:17 因为神的义在这福音上，本于信显示与信，如经上所记：“义人必本于信得生并活着。”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8825" y="1697355"/>
            <a:ext cx="471741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神的义在福音上显示出来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8825" y="2328545"/>
            <a:ext cx="736473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约三16，神的爱乃是神救恩的源头和动机。在弗二5、8，神的恩乃是神救恩的凭借。在这里，神的义乃是神救恩的大能。神的义是坚定的，是祂宝座的根基；神的国也是建立在其上。就律法而论，爱和恩都可变动，但义不能变动。神的义更是如此。在神的福音上所显示出来的，不是我们的义，乃是神的义。所以福音是神的大能，要救一切信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45820" y="445135"/>
            <a:ext cx="745299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1:16 我不以福音为耻；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这福音本是神的大能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，要救一切信的人，先是犹太人，后是希利尼人。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1:17 因为神的义在这福音上，本于信显示与信，如经上所记：“义人必本于信得生并活着。”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45820" y="3901440"/>
            <a:ext cx="7452995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神的义，使我们得称义，乃是要叫我们得着神的生命，并凭这生命活着。如此，这生命在各方面就圣别且变化我们。本书主要的就是说到我们得称义，得生命，以及凭这生命正确的活着。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本节所说的，也是着重这三点，可视为本书的摘要。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7570" y="3321685"/>
            <a:ext cx="4118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义人必本于信得生并活着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7570" y="2742565"/>
            <a:ext cx="27133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本于信显示与信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7570" y="2130425"/>
            <a:ext cx="31375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这福音本是神的大能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0140" y="763270"/>
            <a:ext cx="590677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一般的</a:t>
            </a:r>
            <a:r>
              <a:rPr lang="zh-CN" altLang="en-US" sz="2400" b="1">
                <a:sym typeface="+mn-ea"/>
              </a:rPr>
              <a:t>定罪</a:t>
            </a:r>
            <a:r>
              <a:rPr lang="en-US" altLang="zh-CN" sz="2400" b="1"/>
              <a:t>——</a:t>
            </a:r>
            <a:r>
              <a:rPr lang="zh-CN" altLang="en-US" sz="2400" b="1"/>
              <a:t>对人类　一18～32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0140" y="2491740"/>
            <a:ext cx="272097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以不义抑制真理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20140" y="1402715"/>
            <a:ext cx="692150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1:18 原来神的忿怒，从天上显示在那些以不义抑制真理之人一切的不虔不义上。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20140" y="3211195"/>
            <a:ext cx="692150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抑制，</a:t>
            </a:r>
            <a:r>
              <a:rPr lang="zh-CN" altLang="en-US" sz="2400" b="1"/>
              <a:t>意即压抑。人类从开始就不尊重神的真理，反倒以不义加以压抑。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90270" y="1831340"/>
            <a:ext cx="566547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不以认识神为美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90270" y="724535"/>
            <a:ext cx="733488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1:28 他们既然不以认识神为美，神就任凭他们存可弃绝的心思，行那些不合宜的事。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0270" y="2581910"/>
            <a:ext cx="733488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人类虽然知道有神，却试验并试探祂，至终定意不去认识祂。他们不以认识神为美。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82650" y="3073400"/>
            <a:ext cx="387096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不荣耀神，也不敬拜祂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2650" y="581660"/>
            <a:ext cx="73780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1:21 因为他们虽然知道神，却不当作神荣耀祂，也不感谢祂，反倒在他们的推想上变为虚妄，他们无知的心就昏暗了。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2650" y="1780540"/>
            <a:ext cx="74568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1:25 他们将神的真实换为虚谎，去敬拜事奉受造之物，不敬拜事奉那创造者；祂乃是当受颂赞的，直到永远。阿们。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2650" y="3679825"/>
            <a:ext cx="745680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古时人知道神，却不以祂为神荣耀祂。他们也不感谢祂、敬拜祂、或事奉祂。拒绝荣耀神、感谢神、敬拜神、并事奉神，是邪恶根源的主要方面。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7080" y="2629662"/>
            <a:ext cx="7800848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著者： 使徒保罗。（一1。）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著时： 约在主后六十年，保罗第三次出外尽职时。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著地： 哥林多。</a:t>
            </a:r>
            <a:r>
              <a:rPr lang="zh-CN" altLang="en-US" sz="2000" b="1" dirty="0"/>
              <a:t>（罗十五25～32，徒十九21，二十1～3。）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受者： 在罗马的圣徒。（一7。）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7080" y="1298575"/>
            <a:ext cx="72237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神的福音─将罪人作成神的儿子，构成基督的身体，显为在地方上的召会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7080" y="500380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主  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882650" y="2972435"/>
            <a:ext cx="2540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4.</a:t>
            </a:r>
            <a:r>
              <a:rPr lang="zh-CN" altLang="en-US" sz="2400" b="1"/>
              <a:t>改换神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11225" y="457835"/>
            <a:ext cx="73691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1:23 将不能朽坏之神的荣耀，改换为必朽坏的人、飞禽、走兽和爬物之像的样式。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2650" y="1370965"/>
            <a:ext cx="739775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1:25 他们将神的真实换为虚谎，去敬拜事奉受造之物，不敬拜事奉那创造者；祂乃是当受颂赞的，直到永远。阿们。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1225" y="3522345"/>
            <a:ext cx="736917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改换神的意思就是弃绝祂而代之以别的事物。</a:t>
            </a:r>
            <a:r>
              <a:rPr lang="zh-CN" altLang="en-US" sz="2400" b="1"/>
              <a:t>神是宇宙的荣耀和实际。神得着彰显，那就是荣耀。神是荣耀，偶像是虚空；神是实际，偶像是虚假和虚谎。人将神改换为偶像，是何等愚昧、可怕！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91640" y="105410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</a:rPr>
              <a:t>邪恶的根源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91640" y="1816735"/>
            <a:ext cx="27209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以不义抑制真理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91640" y="2478405"/>
            <a:ext cx="2835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不以认识神为美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91640" y="3140075"/>
            <a:ext cx="3721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不荣耀神，也不敬拜祂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691640" y="38036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改换神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2810" y="5410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弃绝神的结果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2810" y="1086485"/>
            <a:ext cx="73590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1:24 所以神任凭他们逞着心里的情欲，陷入污秽中，以致彼此玷辱自己的身体。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2810" y="1886585"/>
            <a:ext cx="73590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1:26 因此，神任凭他们陷入可耻的情欲：他们的女人把顺性的用处换为逆性的用处；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2810" y="2686685"/>
            <a:ext cx="73577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1:28 他们既然不以认识神为美，神就任凭他们存可弃绝的心思，行那些不合宜的事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92810" y="4189730"/>
            <a:ext cx="42525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1</a:t>
            </a:r>
            <a:r>
              <a:rPr lang="zh-CN" altLang="en-US" sz="2400" b="1"/>
              <a:t>）污秽的事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92810" y="5130800"/>
            <a:ext cx="45205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3</a:t>
            </a:r>
            <a:r>
              <a:rPr lang="zh-CN" altLang="en-US" sz="2400" b="1"/>
              <a:t>）存可弃绝的心思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92810" y="4664075"/>
            <a:ext cx="554037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）陷入可耻的情欲，不名誉的情欲。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92810" y="3663950"/>
            <a:ext cx="715200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弃绝神导致人被神放弃，所以神任凭人作三件事：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7575" y="495300"/>
            <a:ext cx="730948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1:29 充满了各样不义、邪恶、贪婪、恶毒，满了嫉妒、凶杀、争竞、诡诈、毒恨；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1:30 又是谗毁人的，背后说人的，憎恨神的，侮慢人的，狂傲的，自夸的，捏造恶事的，违背父母的，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1:31 无知的，背约的，无亲情的，无怜悯的。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1:32 他们虽明知神公义的判决，行这样事的人是当死的，然而他们不但自己去行，还与那些行这样事的人同欢，以他们为乐。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17575" y="2863215"/>
            <a:ext cx="730948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人被神放弃，任意行污秽的事，陷入可耻的情欲，并存可弃绝的心思，结果就是淫乱。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6940" y="3766185"/>
            <a:ext cx="731012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在罗马一章的末了，保罗列举各种的邪恶，并描述邪恶的人，如谗毁人的、背后说人的、憎恨神的。</a:t>
            </a:r>
            <a:r>
              <a:rPr lang="zh-CN" altLang="en-US" sz="2400" b="1">
                <a:sym typeface="+mn-ea"/>
              </a:rPr>
              <a:t>每一种邪恶都是出于这淫乱。</a:t>
            </a:r>
            <a:r>
              <a:rPr lang="zh-CN" altLang="en-US" sz="2400" b="1"/>
              <a:t>借此我们能看见，人若弃绝神，神就会任凭他们放纵情欲，陷入混乱和一切无法想象的邪恶之中。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41450" y="1264920"/>
            <a:ext cx="419671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弃绝神的结果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41450" y="1990725"/>
            <a:ext cx="419671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/>
              <a:t>1.</a:t>
            </a:r>
            <a:r>
              <a:rPr lang="zh-CN" altLang="en-US" sz="2800" b="1"/>
              <a:t>被神放弃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41450" y="2716530"/>
            <a:ext cx="419671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/>
              <a:t>2.</a:t>
            </a:r>
            <a:r>
              <a:rPr lang="zh-CN" altLang="en-US" sz="2800" b="1"/>
              <a:t>淫乱</a:t>
            </a:r>
            <a:r>
              <a:rPr lang="en-US" altLang="zh-CN" sz="2800" b="1"/>
              <a:t>——</a:t>
            </a:r>
            <a:r>
              <a:rPr lang="zh-CN" altLang="en-US" sz="2800" b="1"/>
              <a:t>次序的混乱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27455" y="817880"/>
            <a:ext cx="6206617" cy="42288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一、引言</a:t>
            </a:r>
            <a:r>
              <a:rPr lang="en-US" altLang="zh-CN" sz="2800" b="1"/>
              <a:t>——</a:t>
            </a:r>
            <a:r>
              <a:rPr lang="zh-CN" altLang="en-US" sz="2800" b="1"/>
              <a:t>神的福音　一1～17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1.</a:t>
            </a:r>
            <a:r>
              <a:rPr lang="zh-CN" altLang="en-US" sz="2800" b="1"/>
              <a:t>在经上所应许的　1～2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/>
              <a:t> 2.</a:t>
            </a:r>
            <a:r>
              <a:rPr lang="zh-CN" altLang="en-US" sz="2800" b="1"/>
              <a:t>论到基督　3～4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3.</a:t>
            </a:r>
            <a:r>
              <a:rPr lang="zh-CN" altLang="en-US" sz="2800" b="1"/>
              <a:t>为蒙召的人所接受　5～7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4.</a:t>
            </a:r>
            <a:r>
              <a:rPr lang="zh-CN" altLang="en-US" sz="2800" b="1"/>
              <a:t>热切传扬，与因信同得者　8～15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5.</a:t>
            </a:r>
            <a:r>
              <a:rPr lang="zh-CN" altLang="en-US" sz="2800" b="1"/>
              <a:t>神救恩的大能　16～17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二、定罪　一18～三20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1.</a:t>
            </a:r>
            <a:r>
              <a:rPr lang="zh-CN" altLang="en-US" sz="2800" b="1"/>
              <a:t>一般的</a:t>
            </a:r>
            <a:r>
              <a:rPr lang="en-US" altLang="zh-CN" sz="2800" b="1"/>
              <a:t>——</a:t>
            </a:r>
            <a:r>
              <a:rPr lang="zh-CN" altLang="en-US" sz="2800" b="1"/>
              <a:t>对人类　一18～32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0105" y="2976245"/>
            <a:ext cx="2072005" cy="4985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罗马书的地位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0105" y="316865"/>
            <a:ext cx="687197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圣经</a:t>
            </a: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一对宇宙配偶的罗曼史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0105" y="814070"/>
            <a:ext cx="7463155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在基督里是新郎，神所救赎的人是新妇。圣经告诉我们，这配偶二人乃是一体。基督和祂所拣选的人是一个宇宙的团体人，以丈夫基督为头，并以妻子召会为身体。至终，这二人成为一个包罗万有、宇宙、团体的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8835" y="3473450"/>
            <a:ext cx="7464425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书说明四福音所启示的个人基督，如何能成为行传所启示，由祂自己以及祂所有的信徒组成的团体基督。保罗借着圣经里的事实，与圣灵里的经历，给我们看见，神新约的经纶如何使罪人成为神的众子，并基督的众肢体，构成基督的身体，以彰显祂。本书对于神这目标，提供完满的解说，揭示基督徒生活与召会生活的概要和细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87755" y="432435"/>
            <a:ext cx="2877185" cy="4702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罗马书的分段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7755" y="981075"/>
            <a:ext cx="631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引言</a:t>
            </a:r>
            <a:r>
              <a:rPr lang="en-US" altLang="zh-CN" sz="2400" b="1"/>
              <a:t>——</a:t>
            </a:r>
            <a:r>
              <a:rPr lang="zh-CN" altLang="en-US" sz="2400" b="1"/>
              <a:t>神的福音（一1～17）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87755" y="1483360"/>
            <a:ext cx="71583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定罪</a:t>
            </a:r>
            <a:r>
              <a:rPr lang="en-US" altLang="zh-CN" sz="2400" b="1"/>
              <a:t>——</a:t>
            </a:r>
            <a:r>
              <a:rPr lang="zh-CN" altLang="en-US" sz="2400" b="1"/>
              <a:t>救恩的需要（一18～三20）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7755" y="1985010"/>
            <a:ext cx="631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称义</a:t>
            </a:r>
            <a:r>
              <a:rPr lang="en-US" altLang="zh-CN" sz="2400" b="1"/>
              <a:t>——</a:t>
            </a:r>
            <a:r>
              <a:rPr lang="zh-CN" altLang="en-US" sz="2400" b="1"/>
              <a:t>救恩的成就（三21～五11）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87755" y="2447925"/>
            <a:ext cx="64954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圣别</a:t>
            </a:r>
            <a:r>
              <a:rPr lang="en-US" altLang="zh-CN" sz="2400" b="1"/>
              <a:t>——</a:t>
            </a:r>
            <a:r>
              <a:rPr lang="zh-CN" altLang="en-US" sz="2400" b="1"/>
              <a:t>在救恩里生命的过程（五12～八13）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87755" y="2973070"/>
            <a:ext cx="60280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得荣</a:t>
            </a:r>
            <a:r>
              <a:rPr lang="en-US" altLang="zh-CN" sz="2400" b="1"/>
              <a:t>——</a:t>
            </a:r>
            <a:r>
              <a:rPr lang="zh-CN" altLang="en-US" sz="2400" b="1"/>
              <a:t>救恩的目的（八14～39）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87755" y="3549650"/>
            <a:ext cx="66541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拣选</a:t>
            </a:r>
            <a:r>
              <a:rPr lang="en-US" altLang="zh-CN" sz="2400" b="1"/>
              <a:t>——</a:t>
            </a:r>
            <a:r>
              <a:rPr lang="zh-CN" altLang="en-US" sz="2400" b="1"/>
              <a:t>救恩的经纶（九1～十一36）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87755" y="4119245"/>
            <a:ext cx="72758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变化</a:t>
            </a:r>
            <a:r>
              <a:rPr lang="en-US" altLang="zh-CN" sz="2400" b="1"/>
              <a:t>——</a:t>
            </a:r>
            <a:r>
              <a:rPr lang="zh-CN" altLang="en-US" sz="2400" b="1"/>
              <a:t>在救恩里生活的实行（十二1～十五13）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87755" y="4677410"/>
            <a:ext cx="73634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8.</a:t>
            </a:r>
            <a:r>
              <a:rPr lang="zh-CN" altLang="en-US" sz="2400" b="1"/>
              <a:t>结语─救恩的终极完成（十五14～十六27）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4074" y="664972"/>
            <a:ext cx="3983101" cy="4702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罗马书的主要结构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4075" y="1408811"/>
            <a:ext cx="747395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救恩（一</a:t>
            </a:r>
            <a:r>
              <a:rPr lang="en-US" altLang="zh-CN" sz="2400" b="1"/>
              <a:t>1~</a:t>
            </a:r>
            <a:r>
              <a:rPr lang="zh-CN" altLang="en-US" sz="2400" b="1"/>
              <a:t>五</a:t>
            </a:r>
            <a:r>
              <a:rPr lang="en-US" altLang="zh-CN" sz="2400" b="1"/>
              <a:t>11</a:t>
            </a:r>
            <a:r>
              <a:rPr lang="zh-CN" altLang="en-US" sz="2400" b="1"/>
              <a:t>，九</a:t>
            </a:r>
            <a:r>
              <a:rPr lang="en-US" altLang="zh-CN" sz="2400" b="1"/>
              <a:t>1~</a:t>
            </a:r>
            <a:r>
              <a:rPr lang="zh-CN" altLang="en-US" sz="2400" b="1"/>
              <a:t>十一</a:t>
            </a:r>
            <a:r>
              <a:rPr lang="en-US" altLang="zh-CN" sz="2400" b="1"/>
              <a:t>36</a:t>
            </a:r>
            <a:r>
              <a:rPr lang="zh-CN" altLang="en-US" sz="2400" b="1"/>
              <a:t>）</a:t>
            </a:r>
            <a:r>
              <a:rPr lang="zh-CN" altLang="en-US" sz="2400" b="1">
                <a:sym typeface="+mn-ea"/>
              </a:rPr>
              <a:t>。</a:t>
            </a:r>
            <a:r>
              <a:rPr lang="zh-CN" altLang="en-US" sz="2400" b="1"/>
              <a:t>救恩包括平息、救赎、称义、和好、拣选和预定。在已过的永远里，神预定了我们。然后祂呼召我们，救赎我们，称义我们，并使我们与祂自己和好。因此，我们有完满的救恩。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4710" y="3199511"/>
            <a:ext cx="747395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2.生命</a:t>
            </a:r>
            <a:r>
              <a:rPr lang="zh-CN" altLang="en-US" sz="2400" b="1"/>
              <a:t>（</a:t>
            </a:r>
            <a:r>
              <a:rPr lang="zh-CN" altLang="en-US" sz="2400" b="1">
                <a:sym typeface="+mn-ea"/>
              </a:rPr>
              <a:t>五</a:t>
            </a:r>
            <a:r>
              <a:rPr lang="en-US" altLang="zh-CN" sz="2400" b="1">
                <a:sym typeface="+mn-ea"/>
              </a:rPr>
              <a:t>12~</a:t>
            </a:r>
            <a:r>
              <a:rPr lang="zh-CN" altLang="en-US" sz="2400" b="1">
                <a:sym typeface="+mn-ea"/>
              </a:rPr>
              <a:t>八</a:t>
            </a:r>
            <a:r>
              <a:rPr lang="en-US" altLang="zh-CN" sz="2400" b="1">
                <a:sym typeface="+mn-ea"/>
              </a:rPr>
              <a:t>39</a:t>
            </a:r>
            <a:r>
              <a:rPr lang="zh-CN" altLang="en-US" sz="2400" b="1">
                <a:sym typeface="+mn-ea"/>
              </a:rPr>
              <a:t>）。救恩是为生命。照着八章，这生命是四重的。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4075" y="4178681"/>
            <a:ext cx="747458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建造（十二</a:t>
            </a:r>
            <a:r>
              <a:rPr lang="en-US" altLang="zh-CN" sz="2400" b="1"/>
              <a:t>1~</a:t>
            </a:r>
            <a:r>
              <a:rPr lang="zh-CN" altLang="en-US" sz="2400" b="1"/>
              <a:t>十六</a:t>
            </a:r>
            <a:r>
              <a:rPr lang="en-US" altLang="zh-CN" sz="2400" b="1"/>
              <a:t>27</a:t>
            </a:r>
            <a:r>
              <a:rPr lang="zh-CN" altLang="en-US" sz="2400" b="1"/>
              <a:t>）。从这部分经节中我们看到建造，就是基督的身体，连同这身体在众地方召会中一切的彰显。救恩是为着生命，生命是为着建造。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这福音，神大能，要救一切信的人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2007" y="908685"/>
            <a:ext cx="7300754" cy="216059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1:3 论到祂的儿子，我们的主耶稣基督：按肉体说，是从大卫后裔生的，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1:4 按圣别的灵说，是从死人的复活，以大能标出为神的儿子；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9808" y="3707638"/>
            <a:ext cx="7362952" cy="216059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1:16 我不以福音为耻；这福音本是神的大能，要救一切信的人，先是犹太人，后是希利尼人。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1:17 因为神的义在这福音上，本于信显示与信，如经上所记：“义人必本于信得生并活着。”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27455" y="817880"/>
            <a:ext cx="6407785" cy="42288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一、引言</a:t>
            </a:r>
            <a:r>
              <a:rPr lang="en-US" altLang="zh-CN" sz="2800" b="1"/>
              <a:t>——</a:t>
            </a:r>
            <a:r>
              <a:rPr lang="zh-CN" altLang="en-US" sz="2800" b="1"/>
              <a:t>神的福音　一1～17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1.</a:t>
            </a:r>
            <a:r>
              <a:rPr lang="zh-CN" altLang="en-US" sz="2800" b="1"/>
              <a:t>在经上所应许的　1～2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/>
              <a:t> 2.</a:t>
            </a:r>
            <a:r>
              <a:rPr lang="zh-CN" altLang="en-US" sz="2800" b="1"/>
              <a:t>论到基督　3～4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3.</a:t>
            </a:r>
            <a:r>
              <a:rPr lang="zh-CN" altLang="en-US" sz="2800" b="1"/>
              <a:t>为蒙召的人所接受　5～7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4.</a:t>
            </a:r>
            <a:r>
              <a:rPr lang="zh-CN" altLang="en-US" sz="2800" b="1"/>
              <a:t>热切传扬，与因信同得者　8～15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5.</a:t>
            </a:r>
            <a:r>
              <a:rPr lang="zh-CN" altLang="en-US" sz="2800" b="1"/>
              <a:t>神救恩的大能　16～17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二、定罪　一18～三20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 </a:t>
            </a:r>
            <a:r>
              <a:rPr lang="en-US" altLang="zh-CN" sz="2800" b="1"/>
              <a:t>1.</a:t>
            </a:r>
            <a:r>
              <a:rPr lang="zh-CN" altLang="en-US" sz="2800" b="1"/>
              <a:t>一般的</a:t>
            </a:r>
            <a:r>
              <a:rPr lang="en-US" altLang="zh-CN" sz="2800" b="1"/>
              <a:t>——</a:t>
            </a:r>
            <a:r>
              <a:rPr lang="zh-CN" altLang="en-US" sz="2800" b="1"/>
              <a:t>对人类　一18～32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4690" y="1795780"/>
            <a:ext cx="8037195" cy="3338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福音，</a:t>
            </a:r>
            <a:r>
              <a:rPr lang="zh-CN" altLang="en-US" sz="2400" b="1"/>
              <a:t>直译，喜信，好消息。神的福音，乃是本书的主题，论到基督在祂复活后，成了那灵活在信徒里面。这比福音书所陈明的更高，更主观。福音书只论到基督在成为肉体之后，死而复活之前，在肉身里活在门徒中间。但本书启示基督已经复活，成了赐生命的灵，祂不再只是信徒身外的基督，也是他们里面的基督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因此，本书的福音，乃是现今住在信徒里面，作他们主观救主者的福音。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4690" y="455295"/>
            <a:ext cx="79584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 基督耶稣的奴仆保罗，蒙召的使徒，被分别出来归于神福音的；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 这福音是神从前借着祂的众申言者，在圣经上所应许的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4690" y="1273810"/>
            <a:ext cx="65106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神的福音</a:t>
            </a:r>
            <a:r>
              <a:rPr lang="en-US" altLang="zh-CN" sz="2400" b="1">
                <a:solidFill>
                  <a:srgbClr val="002060"/>
                </a:solidFill>
              </a:rPr>
              <a:t>——</a:t>
            </a:r>
            <a:r>
              <a:rPr lang="zh-CN" altLang="en-US" sz="2400" b="1">
                <a:solidFill>
                  <a:srgbClr val="002060"/>
                </a:solidFill>
              </a:rPr>
              <a:t>在圣经上所应许的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4690" y="5133975"/>
            <a:ext cx="795845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神的福音不是半路偶然加上的，乃是神在已过的永远所计划、预备，并在旧约里藉着祂的众申言者所多方应许的。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2963</Words>
  <Application>Microsoft Office PowerPoint</Application>
  <PresentationFormat>全屏显示(4:3)</PresentationFormat>
  <Paragraphs>129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5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13</cp:revision>
  <dcterms:created xsi:type="dcterms:W3CDTF">2020-04-15T15:07:00Z</dcterms:created>
  <dcterms:modified xsi:type="dcterms:W3CDTF">2020-08-12T09:35:22Z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