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20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6925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765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微信图片_20181022153501"/>
          <p:cNvPicPr>
            <a:picLocks noChangeAspect="1"/>
          </p:cNvPicPr>
          <p:nvPr/>
        </p:nvPicPr>
        <p:blipFill>
          <a:blip r:embed="rId13">
            <a:lum bright="60000"/>
          </a:blip>
          <a:stretch>
            <a:fillRect/>
          </a:stretch>
        </p:blipFill>
        <p:spPr>
          <a:xfrm>
            <a:off x="4201160" y="-5715"/>
            <a:ext cx="4939665" cy="6869430"/>
          </a:xfrm>
          <a:prstGeom prst="rect">
            <a:avLst/>
          </a:prstGeom>
        </p:spPr>
      </p:pic>
      <p:pic>
        <p:nvPicPr>
          <p:cNvPr id="9" name="图片 8" descr="微信图片_20181022153501"/>
          <p:cNvPicPr>
            <a:picLocks noChangeAspect="1"/>
          </p:cNvPicPr>
          <p:nvPr/>
        </p:nvPicPr>
        <p:blipFill>
          <a:blip r:embed="rId13">
            <a:lum bright="60000"/>
          </a:blip>
          <a:stretch>
            <a:fillRect/>
          </a:stretch>
        </p:blipFill>
        <p:spPr>
          <a:xfrm>
            <a:off x="-31750" y="-5715"/>
            <a:ext cx="4356100" cy="68694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一身体，多肢体，神使调和在一起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5455" y="287655"/>
            <a:ext cx="838771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在对付恩赐这事上，强调四件事：说话、那灵、身体、以及行政。</a:t>
            </a:r>
          </a:p>
          <a:p>
            <a:r>
              <a:rPr lang="zh-CN" altLang="en-US" sz="2400" b="1"/>
              <a:t>说话把我们引进那灵里，那灵带我们进入身体，而身体保守我们在那灵里。因此，以弗所四章四节说到一个身体和一位灵。如果我们在身体里，我们就有那灵，因为身体保守我们在那灵里。如果我们有这样的光景，身体就不会分裂，反而会在那灵里是一。这样，身体就有资格执行神的行政。从身体是召会这面意义来看，身体乃是神在地上执行祂行政的凭借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63550" y="3915410"/>
            <a:ext cx="821626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身体作为召会，乃是神的会众。基督的身体是一个生机体，为要生长基督并彰显基督。神的会众─召会，乃是神执行祂行政的凭借。因此，我们从说话到那灵，到身体，末了到神的行政。主的再来将是祂行政的终极完成和高峰。我们在主的恢复里所作的，乃是豫备道路将祂带回来。为着说话、那灵、身体和行政，阿利路亚！这一切乃是为着要把主耶稣带回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8845" y="698500"/>
            <a:ext cx="5611495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神圣的行政</a:t>
            </a:r>
            <a:r>
              <a:rPr lang="en-US" altLang="zh-CN" sz="2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——</a:t>
            </a:r>
            <a:endParaRPr lang="zh-CN" altLang="en-US" sz="28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94865" y="279273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蒙头</a:t>
            </a:r>
            <a:r>
              <a:rPr lang="en-US" altLang="zh-CN" sz="2400" b="1"/>
              <a:t>——</a:t>
            </a:r>
            <a:r>
              <a:rPr lang="zh-CN" altLang="en-US" sz="2400" b="1"/>
              <a:t>作头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094865" y="3568700"/>
            <a:ext cx="38557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主的晚餐</a:t>
            </a:r>
            <a:r>
              <a:rPr lang="en-US" altLang="zh-CN" sz="2400" b="1"/>
              <a:t>——</a:t>
            </a:r>
            <a:r>
              <a:rPr lang="zh-CN" altLang="en-US" sz="2400" b="1"/>
              <a:t>身体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4865" y="4475480"/>
            <a:ext cx="38557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恩赐</a:t>
            </a:r>
            <a:r>
              <a:rPr lang="en-US" altLang="zh-CN" sz="2400" b="1"/>
              <a:t>——</a:t>
            </a:r>
            <a:r>
              <a:rPr lang="zh-CN" altLang="en-US" sz="2400" b="1"/>
              <a:t>身体肢体的功用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18845" y="1686560"/>
            <a:ext cx="7294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解开哥林多前书后六章所说五个难处的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秘诀。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4240" y="352425"/>
            <a:ext cx="75431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不能出声的”，含示偶像与拜偶像的人都是不能出声，不能说话的。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04240" y="1381760"/>
            <a:ext cx="55899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相信基督以后，现今乃是活神的敬拜者。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04240" y="2001520"/>
            <a:ext cx="75431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我们说话就证明我们是活的，因为我们的神是活的。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04240" y="3029585"/>
            <a:ext cx="64458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“受咒诅的，耶稣”，意思是消极的说到基督。每当有人消极的说到基督，那就是咒诅。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04240" y="4016375"/>
            <a:ext cx="62376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说“主，耶稣！”意思是积极的说到祂。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04240" y="4838065"/>
            <a:ext cx="75431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借着呼求祂的名，你就会吸入属天的空气，圣灵，并且你会在那灵里。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04240" y="5741670"/>
            <a:ext cx="75438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我们越为基督说话，甚至说基督，我们就会越喜乐。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83335" y="1249680"/>
            <a:ext cx="673100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恩赐的管治原则是用我们的灵凭那灵说话，就是在我们的灵里凭那灵发表一些东西。这样的说话是以主耶稣为中心。所以，我们所说的该以基督为中心。基督该是我们说话的本质、元素、素质、中心和圆周。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02360" y="388620"/>
            <a:ext cx="11626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/>
              <a:t>那灵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02360" y="1347470"/>
            <a:ext cx="10001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恩赐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453765" y="134747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职事（服事）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727825" y="1347470"/>
            <a:ext cx="20408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功效（功用）</a:t>
            </a:r>
          </a:p>
          <a:p>
            <a:r>
              <a:rPr lang="zh-CN" altLang="en-US" sz="2400" b="1"/>
              <a:t>（益处）</a:t>
            </a: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1532255" y="881380"/>
            <a:ext cx="0" cy="47180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2068830" y="1590675"/>
            <a:ext cx="1207135" cy="114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5467350" y="1601470"/>
            <a:ext cx="1207135" cy="114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/>
          <p:cNvGrpSpPr/>
          <p:nvPr/>
        </p:nvGrpSpPr>
        <p:grpSpPr>
          <a:xfrm>
            <a:off x="438785" y="2642870"/>
            <a:ext cx="5845810" cy="2632710"/>
            <a:chOff x="776" y="4146"/>
            <a:chExt cx="9206" cy="4146"/>
          </a:xfrm>
        </p:grpSpPr>
        <p:sp>
          <p:nvSpPr>
            <p:cNvPr id="6" name="文本框 5"/>
            <p:cNvSpPr txBox="1"/>
            <p:nvPr/>
          </p:nvSpPr>
          <p:spPr>
            <a:xfrm>
              <a:off x="1068" y="4439"/>
              <a:ext cx="534" cy="3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/>
                <a:t>智慧的言语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019" y="4439"/>
              <a:ext cx="770" cy="305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2400" b="1"/>
                <a:t>知识的言语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937" y="4439"/>
              <a:ext cx="631" cy="130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2400" b="1"/>
                <a:t>信心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3884" y="4439"/>
              <a:ext cx="718" cy="305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2400" b="1"/>
                <a:t>医病的恩赐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960" y="4439"/>
              <a:ext cx="718" cy="188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2400" b="1"/>
                <a:t>行异能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877" y="4439"/>
              <a:ext cx="804" cy="188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2400" b="1"/>
                <a:t>能申言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906" y="4439"/>
              <a:ext cx="692" cy="305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2400" b="1"/>
                <a:t>能辨别诸灵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845" y="4439"/>
              <a:ext cx="631" cy="363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2400" b="1"/>
                <a:t>能说各种方言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805" y="4439"/>
              <a:ext cx="822" cy="247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2400" b="1"/>
                <a:t>能翻方言</a:t>
              </a:r>
            </a:p>
          </p:txBody>
        </p:sp>
        <p:sp>
          <p:nvSpPr>
            <p:cNvPr id="18" name="矩形标注 17"/>
            <p:cNvSpPr/>
            <p:nvPr/>
          </p:nvSpPr>
          <p:spPr>
            <a:xfrm>
              <a:off x="776" y="4146"/>
              <a:ext cx="9207" cy="4147"/>
            </a:xfrm>
            <a:prstGeom prst="wedgeRectCallout">
              <a:avLst>
                <a:gd name="adj1" fmla="val -30351"/>
                <a:gd name="adj2" fmla="val -79587"/>
              </a:avLst>
            </a:prstGeom>
            <a:noFill/>
            <a:ln w="12700" cmpd="sng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801370" y="862965"/>
            <a:ext cx="6426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表显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379980" y="1231265"/>
            <a:ext cx="6426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目的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2480" y="1485265"/>
            <a:ext cx="125666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/>
              <a:t>肢体</a:t>
            </a:r>
            <a:r>
              <a:rPr lang="en-US" altLang="zh-CN" sz="2400" b="1"/>
              <a:t>1</a:t>
            </a:r>
          </a:p>
          <a:p>
            <a:pPr algn="ctr">
              <a:lnSpc>
                <a:spcPct val="150000"/>
              </a:lnSpc>
            </a:pPr>
            <a:r>
              <a:rPr lang="zh-CN" altLang="en-US" sz="2400" b="1"/>
              <a:t>肢体</a:t>
            </a:r>
            <a:r>
              <a:rPr lang="en-US" altLang="zh-CN" sz="2400" b="1"/>
              <a:t>2</a:t>
            </a:r>
          </a:p>
          <a:p>
            <a:pPr algn="ctr">
              <a:lnSpc>
                <a:spcPct val="150000"/>
              </a:lnSpc>
            </a:pPr>
            <a:r>
              <a:rPr lang="en-US" altLang="zh-CN" sz="2400" b="1"/>
              <a:t>……</a:t>
            </a:r>
            <a:endParaRPr lang="zh-CN" altLang="en-US" sz="2400" b="1"/>
          </a:p>
        </p:txBody>
      </p:sp>
      <p:sp>
        <p:nvSpPr>
          <p:cNvPr id="3" name="文本框 2"/>
          <p:cNvSpPr txBox="1"/>
          <p:nvPr/>
        </p:nvSpPr>
        <p:spPr>
          <a:xfrm>
            <a:off x="951230" y="629285"/>
            <a:ext cx="882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身 体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203575" y="1431290"/>
            <a:ext cx="266636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犹太人和希利尼人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（种族、国籍）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为奴的和自主的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（社会地位）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47465" y="629285"/>
            <a:ext cx="9728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基  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492240" y="1567815"/>
            <a:ext cx="21615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俊美、不俊美</a:t>
            </a:r>
          </a:p>
          <a:p>
            <a:r>
              <a:rPr lang="zh-CN" altLang="en-US" sz="2400" b="1"/>
              <a:t>体面、不体面</a:t>
            </a:r>
          </a:p>
          <a:p>
            <a:r>
              <a:rPr lang="zh-CN" altLang="en-US" sz="2400" b="1"/>
              <a:t>完全、有缺欠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804660" y="2774950"/>
            <a:ext cx="140716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同样相顾</a:t>
            </a:r>
          </a:p>
          <a:p>
            <a:r>
              <a:rPr lang="zh-CN" altLang="en-US" sz="2400" b="1"/>
              <a:t>一同受苦</a:t>
            </a:r>
          </a:p>
          <a:p>
            <a:r>
              <a:rPr lang="zh-CN" altLang="en-US" sz="2400" b="1"/>
              <a:t>一同欢乐</a:t>
            </a:r>
          </a:p>
          <a:p>
            <a:r>
              <a:rPr lang="zh-CN" altLang="en-US" sz="2400" b="1"/>
              <a:t>一同得荣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844030" y="444246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（调和）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48510" y="5075555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浸在一位灵里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048510" y="576516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喝一位灵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74395" y="507555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进入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74395" y="576516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浸透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534535" y="507555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一次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永远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的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534535" y="576516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持续不断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的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38505" y="3458845"/>
            <a:ext cx="17132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（不可缺）</a:t>
            </a:r>
          </a:p>
        </p:txBody>
      </p:sp>
      <p:sp>
        <p:nvSpPr>
          <p:cNvPr id="17" name="圆角矩形 16"/>
          <p:cNvSpPr/>
          <p:nvPr/>
        </p:nvSpPr>
        <p:spPr>
          <a:xfrm>
            <a:off x="799465" y="1398270"/>
            <a:ext cx="1283970" cy="193103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3117215" y="1398270"/>
            <a:ext cx="2819400" cy="232346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3569970" y="3883025"/>
            <a:ext cx="17132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（不可缺）</a:t>
            </a:r>
          </a:p>
        </p:txBody>
      </p:sp>
      <p:sp>
        <p:nvSpPr>
          <p:cNvPr id="21" name="右箭头 20"/>
          <p:cNvSpPr/>
          <p:nvPr/>
        </p:nvSpPr>
        <p:spPr>
          <a:xfrm>
            <a:off x="2160270" y="2413635"/>
            <a:ext cx="888365" cy="75565"/>
          </a:xfrm>
          <a:prstGeom prst="rightArrow">
            <a:avLst/>
          </a:prstGeom>
          <a:solidFill>
            <a:srgbClr val="C00000"/>
          </a:solidFill>
          <a:ln w="12700" cmpd="sng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6459855" y="1388110"/>
            <a:ext cx="2161540" cy="29559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2284095" y="2045335"/>
            <a:ext cx="6426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</a:rPr>
              <a:t>预表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 animBg="1"/>
      <p:bldP spid="18" grpId="0" animBg="1"/>
      <p:bldP spid="19" grpId="0"/>
      <p:bldP spid="21" grpId="0" animBg="1"/>
      <p:bldP spid="22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71905" y="1924050"/>
            <a:ext cx="688403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这里的召会，乃指她宇宙和地方的两面。在12～27节，召会是基督的身体。“身体”是生机体，为着让那作信徒生命的基督，长大并彰显祂自己。“召会”是会众，为着让神执行祂的行政。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71905" y="1084580"/>
            <a:ext cx="45142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12:28 神在召会中所设立的。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63825" y="512445"/>
            <a:ext cx="536956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指蒙神呼召并差遣的人，他们：</a:t>
            </a:r>
          </a:p>
          <a:p>
            <a:r>
              <a:rPr lang="zh-CN" altLang="en-US" sz="2000" b="1"/>
              <a:t>(一)传福音使罪人得救，成为建造召会的材料；</a:t>
            </a:r>
          </a:p>
          <a:p>
            <a:r>
              <a:rPr lang="zh-CN" altLang="en-US" sz="2000" b="1"/>
              <a:t>(二)建立众召会；</a:t>
            </a:r>
          </a:p>
          <a:p>
            <a:r>
              <a:rPr lang="zh-CN" altLang="en-US" sz="2000" b="1"/>
              <a:t>(三)教导神圣的真理。</a:t>
            </a:r>
          </a:p>
          <a:p>
            <a:r>
              <a:rPr lang="zh-CN" altLang="en-US" sz="2000" b="1"/>
              <a:t>他们的职事，乃是普遍为着众召会的。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4370" y="512445"/>
            <a:ext cx="11569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使徒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4370" y="2451100"/>
            <a:ext cx="19145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申言者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663825" y="2451100"/>
            <a:ext cx="589661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指借着神的启示，为神说话并说出神的人，有时候他们也受感说预言。为着造就圣徒，建立召会，他们仅次于使徒。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74370" y="3830320"/>
            <a:ext cx="16567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教师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653030" y="3830320"/>
            <a:ext cx="590994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指照着使徒的教训和申言者的启示，教导真理的人。申言者和教师是为着地方的，也是为着宇宙的。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74370" y="5147310"/>
            <a:ext cx="17919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行异能的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663825" y="5147310"/>
            <a:ext cx="572452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指医病以外之神奇能力的作为、神迹，如彼得叫多加从死里复活。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25165" y="846455"/>
            <a:ext cx="53206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指医治各种疾病的神奇能力。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36575" y="846455"/>
            <a:ext cx="16186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5.医病的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36575" y="1896745"/>
            <a:ext cx="14103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6.帮助的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225165" y="1896745"/>
            <a:ext cx="51295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或，帮助者，帮助。这必是指执事和女执事的服事。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25165" y="3138805"/>
            <a:ext cx="51295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或，管理者，管理。指召会中的长老职任。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36575" y="3138805"/>
            <a:ext cx="18808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7.治理的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36575" y="4469765"/>
            <a:ext cx="2540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8.说各种方言的</a:t>
            </a:r>
          </a:p>
          <a:p>
            <a:pPr lvl="0" algn="l"/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翻方言的</a:t>
            </a:r>
          </a:p>
          <a:p>
            <a:pPr lvl="0" algn="l"/>
            <a:endParaRPr lang="en-US" altLang="zh-CN" sz="240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25165" y="4469765"/>
            <a:ext cx="53213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指人或天使的正常语言或方言，不是无意义的口音或声音。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931</Words>
  <Application>Microsoft Office PowerPoint</Application>
  <PresentationFormat>全屏显示(4:3)</PresentationFormat>
  <Paragraphs>84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5</cp:revision>
  <dcterms:created xsi:type="dcterms:W3CDTF">2018-10-30T09:17:00Z</dcterms:created>
  <dcterms:modified xsi:type="dcterms:W3CDTF">2020-08-12T09:26:57Z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