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7" r:id="rId11"/>
    <p:sldId id="265" r:id="rId12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30" descr="yishi"/>
          <p:cNvPicPr>
            <a:picLocks noChangeAspect="1"/>
          </p:cNvPicPr>
          <p:nvPr/>
        </p:nvPicPr>
        <p:blipFill>
          <a:blip r:embed="rId13">
            <a:grayscl/>
            <a:lum bright="76001" contrast="-7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041741" y="1730234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希伯来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05158" y="4481435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神耕地，既得雨，当产菜蔬承应许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43202" y="3237851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smtClean="0">
                <a:latin typeface="华文隶书" panose="02010800040101010101" pitchFamily="2" charset="-122"/>
                <a:ea typeface="华文隶书" panose="02010800040101010101" pitchFamily="2" charset="-122"/>
              </a:rPr>
              <a:t>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29615" y="676275"/>
            <a:ext cx="7685405" cy="47078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主要带领我们离开论到基督之开端的话往前，达到完全、成熟。但我们有时却不让主这样带领而成了偏离的人。我们要从偏离的光景中转回，不用再立根基，联于救恩，充分地确信所盼望的到底，不怠惰，用信和恒忍去承受应许，因为我们的盼望是经过神的应许和起誓</a:t>
            </a:r>
            <a:r>
              <a:rPr lang="zh-CN" altLang="en-US" sz="2400" b="1">
                <a:latin typeface="+mj-ea"/>
                <a:ea typeface="+mj-ea"/>
                <a:cs typeface="华文仿宋" panose="02010600040101010101" charset="-122"/>
                <a:sym typeface="+mn-ea"/>
              </a:rPr>
              <a:t>担保的。我们要</a:t>
            </a:r>
            <a:r>
              <a:rPr lang="zh-CN" altLang="en-US" sz="2400" b="1">
                <a:sym typeface="+mn-ea"/>
              </a:rPr>
              <a:t>逃脱一切不是基督和召会生活的东西，进入避难所，就是幔内的至圣所。在这幔内，有作我们魂的锚的确定的盼望，有作我们先锋和大祭司的耶稣。作先锋，祂开了通往荣耀的路，作创始者，祂已经进入了荣耀。阿利路亚！现今我们在灵里就能进入其中！</a:t>
            </a:r>
            <a:endParaRPr lang="zh-CN" altLang="en-US" sz="2400" b="1">
              <a:latin typeface="+mj-ea"/>
              <a:ea typeface="+mj-ea"/>
              <a:sym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2165" y="1250315"/>
            <a:ext cx="748284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主要带领我们往前，我们必须让祂如此带领。这是我们与祂恩典的工作甘心乐意的合作。我们要竭力前进，达到完全、成熟，就需要与基督同享祂所达到的，且需要竭力进入仍存留之安息日的安息，来到施恩的宝座前受怜悯，得恩典，更需要吃干粮，以享受基督照着麦基洗德的等次作我们的大祭司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37895" y="835660"/>
            <a:ext cx="760984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6:18 好借这两件不更改的事，就是神在其中不能说谎的，叫我们这逃往避难所，持定摆在前头盼望的人，可以得着有力的鼓励；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6:19 我们有这盼望如同魂的锚，又牢靠又坚固，且通入幔内；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6:20 作先锋的耶稣，既照着麦基洗德的等次，成了永远的大祭司，就为我们进入幔内。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7410" y="315595"/>
            <a:ext cx="73437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第三个警告</a:t>
            </a:r>
            <a:r>
              <a:rPr lang="en-US" altLang="zh-CN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——</a:t>
            </a: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要竭力前进，达到成熟　五11～六20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6775" y="745490"/>
            <a:ext cx="758253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 所以，我们既离开了那论到基督之开端的话，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就当竭力前进，达到完全、成熟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，不再立根基，就是悔改脱开死行，信靠神，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 浸洗的教训，按手，死人的复活，以及永远的审判。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6:3 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神若准许，我们必如此行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9155" y="2197735"/>
            <a:ext cx="232092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基督之开端的话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59155" y="270891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悔改脱开死行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129915" y="270891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信靠神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028565" y="270891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浸洗的教训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948170" y="270891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按手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67410" y="321881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死人的复活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2878455" y="3218815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永远的审判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558540" y="2197735"/>
            <a:ext cx="46526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构成了基督徒生活的根基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81050" y="3831590"/>
            <a:ext cx="7581900" cy="2526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六项构成三组；每组的前项是说到我们从某种消极的光景里出来，后项是说到我们进入积极的事物中。悔改是脱开死行，信靠是进入神里面。浸洗是离开并了结消极的事物，按手是联合并交通于神圣的事物。死人的复活是从死里出来，永远的审判是进入永世和永远的定命里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37870" y="1738630"/>
            <a:ext cx="7664450" cy="17887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竭力前进，达到完全、成熟，或，被带到成熟。在我们属灵生命的经历中，总是有主所作的一面，配上我们追求的一面。主虽然要把我们带到成熟，我们仍需要与主合作，竭力前进，达到完全、成熟。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7870" y="416560"/>
            <a:ext cx="766508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 所以，我们既离开了那论到基督之开端的话，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就当竭力前进，达到完全、成熟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，不再立根基，就是悔改脱开死行，信靠神，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 浸洗的教训，按手，死人的复活，以及永远的审判。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6:3 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神若准许，我们必如此行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9775" y="3538855"/>
            <a:ext cx="7664450" cy="26377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主要带领我们往前，我们必须让祂如此带领。这是我们与祂恩典的工作甘心乐意的合作。我们要竭力前进，达到完全、成熟，就需要与基督同享祂所达到的，且需要竭力进入仍存留之安息日的安息，来到施恩的宝座前受怜悯，得恩典，更需要吃干粮，以享受基督照着麦基洗德的等次作我们的大祭司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0735" y="498475"/>
            <a:ext cx="764794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6:4 因为那些曾经</a:t>
            </a:r>
            <a:r>
              <a:rPr lang="zh-CN" alt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蒙了光照，尝过属天的恩赐，又有分于圣灵， </a:t>
            </a:r>
            <a:endParaRPr lang="zh-CN" altLang="en-US"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6:5 并尝过神美善的话，以及来世的能力。</a:t>
            </a:r>
            <a:endParaRPr lang="zh-CN" altLang="en-US" sz="2000" b="1">
              <a:solidFill>
                <a:schemeClr val="tx1"/>
              </a:solidFill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r>
              <a:rPr lang="zh-CN" altLang="en-US" sz="20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6:6 而偏离的人，不可能再重新悔改，为自己把神的儿子重钉十字架，明明的羞辱祂。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6:7 就如田地，吸收了屡次下在其上的雨水，并且生产菜蔬，合乎耕种的人用，就从神得享祝福；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6:8 但若长出荆棘和蒺藜，就被废弃，近于咒诅，结局就是焚烧。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6:9 然而，亲爱的，我们虽是这样说，却深信你们的光景强过这些，且都是联于救恩的。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91235" y="5469255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偏离的人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684780" y="5469255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长出荆棘和蒺藜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306695" y="5469255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被废弃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981190" y="546925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焚烧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91235" y="4673600"/>
            <a:ext cx="23253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偏离又转回的人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899535" y="467360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生产菜蔬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6066790" y="467360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从神得享祝福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043305" y="3448685"/>
            <a:ext cx="120142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cs typeface="华文仿宋" panose="02010600040101010101" charset="-122"/>
                <a:sym typeface="+mn-ea"/>
              </a:rPr>
              <a:t>蒙了光照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478530" y="3448685"/>
            <a:ext cx="19653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cs typeface="华文仿宋" panose="02010600040101010101" charset="-122"/>
                <a:sym typeface="+mn-ea"/>
              </a:rPr>
              <a:t>尝过属天的恩赐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6118860" y="3448685"/>
            <a:ext cx="145605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cs typeface="华文仿宋" panose="02010600040101010101" charset="-122"/>
                <a:sym typeface="+mn-ea"/>
              </a:rPr>
              <a:t>有分于圣灵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43305" y="3847465"/>
            <a:ext cx="19653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cs typeface="华文仿宋" panose="02010600040101010101" charset="-122"/>
                <a:sym typeface="+mn-ea"/>
              </a:rPr>
              <a:t>尝过神美善的话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478530" y="3847465"/>
            <a:ext cx="196532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solidFill>
                  <a:srgbClr val="002060"/>
                </a:solidFill>
                <a:latin typeface="华文中宋" panose="02010600040101010101" charset="-122"/>
                <a:ea typeface="华文中宋" panose="02010600040101010101" charset="-122"/>
                <a:cs typeface="华文仿宋" panose="02010600040101010101" charset="-122"/>
                <a:sym typeface="+mn-ea"/>
              </a:rPr>
              <a:t>尝过来世的能力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99795" y="451485"/>
            <a:ext cx="734441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 所以，我们既离开了那论到基督之开端的话，就当竭力前进，达到完全、成熟，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不再立根基</a:t>
            </a:r>
            <a:r>
              <a:rPr lang="zh-CN" altLang="en-US" sz="24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，就是悔改脱开死行，信靠神， </a:t>
            </a:r>
          </a:p>
          <a:p>
            <a:r>
              <a:rPr lang="zh-CN" altLang="en-US" sz="24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6:2 浸洗的教训，按手，死人的复活，以及永远的审判。 </a:t>
            </a:r>
          </a:p>
          <a:p>
            <a:r>
              <a:rPr lang="zh-CN" altLang="en-US" sz="24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6:3 神若准许，我们必如此行。 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99795" y="2352675"/>
            <a:ext cx="72758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6:6 而偏离的人，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不可能再重新悔改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，为自己把神的儿子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重钉十字架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明明的羞辱祂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。 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1047750" y="3950970"/>
            <a:ext cx="1967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sym typeface="+mn-ea"/>
              </a:rPr>
              <a:t>1.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不再立根基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047750" y="4544060"/>
            <a:ext cx="288544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olidFill>
                  <a:schemeClr val="tx1"/>
                </a:solidFill>
                <a:sym typeface="+mn-ea"/>
              </a:rPr>
              <a:t>2.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不可能再重新悔改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047750" y="5147310"/>
            <a:ext cx="71704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olidFill>
                  <a:schemeClr val="tx1"/>
                </a:solidFill>
                <a:sym typeface="+mn-ea"/>
              </a:rPr>
              <a:t>重新悔改是</a:t>
            </a:r>
            <a:r>
              <a:rPr lang="zh-CN" altLang="en-US" sz="2400" b="1">
                <a:sym typeface="+mn-ea"/>
              </a:rPr>
              <a:t>把神的儿子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重钉十字架</a:t>
            </a:r>
            <a:r>
              <a:rPr lang="zh-CN" altLang="en-US" sz="2400" b="1">
                <a:solidFill>
                  <a:srgbClr val="C00000"/>
                </a:solidFill>
                <a:sym typeface="+mn-ea"/>
              </a:rPr>
              <a:t>，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明明的羞辱祂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47750" y="3365500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>
                <a:latin typeface="华文中宋" panose="02010600040101010101" charset="-122"/>
                <a:ea typeface="华文中宋" panose="02010600040101010101" charset="-122"/>
              </a:rPr>
              <a:t>偏离转回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14" grpId="0"/>
      <p:bldP spid="15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9795" y="361950"/>
            <a:ext cx="7531100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6:9 然而，亲爱的，我们虽是这样说，却深信你们的光景强过这些，且都是联于救恩的。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6:10 因为神并非不公义，竟忘记你们所作的工，和你们为着祂的名所显出的爱，就是先前供应圣徒，如今还是供应。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6:11 只是我们切愿你们各人都显出同样的殷勤，以致对你们所盼望的有充分的确信，一直到底；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6:12 使你们不怠惰，反倒效法那些借着信和恒忍承受应许的人。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14730" y="388366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联于救恩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696970" y="3883660"/>
            <a:ext cx="4889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448810" y="388366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供应圣徒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120130" y="388366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殷勤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14730" y="4487545"/>
            <a:ext cx="354965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充分地确信所盼望的到底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014730" y="5091430"/>
            <a:ext cx="293751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不怠惰，有信和恒忍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2698115" y="388366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做工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8510" y="302895"/>
            <a:ext cx="7586980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6:13 神应许亚伯拉罕的时候，因为没有比自己更大的可以指着起誓，就指着自己起誓，说，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6:14 “保定的，论福，我必赐福给你；论繁增，我必使你繁增。”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6:15 这样，亚伯拉罕既恒久忍耐，就得了所应许的。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6:16 人都是指着比自己大的起誓，而起誓乃是人各样争论的了结，作为保证。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6:17 这样，神既愿意向那承受应许的人，格外显明祂的旨意是不更改的，就介入以起誓担保。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67405" y="4140835"/>
            <a:ext cx="109410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</a:rPr>
              <a:t>应许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664075" y="3866515"/>
            <a:ext cx="43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福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664075" y="4448810"/>
            <a:ext cx="690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繁增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115945" y="3616325"/>
            <a:ext cx="2624455" cy="1587500"/>
          </a:xfrm>
          <a:prstGeom prst="roundRect">
            <a:avLst/>
          </a:prstGeom>
          <a:noFill/>
          <a:ln>
            <a:solidFill>
              <a:srgbClr val="00206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852160" y="4021455"/>
            <a:ext cx="396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起誓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87165" y="5680075"/>
            <a:ext cx="882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盼 望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2470785" y="3235325"/>
            <a:ext cx="3915410" cy="2349500"/>
          </a:xfrm>
          <a:prstGeom prst="roundRect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539365" y="4021455"/>
            <a:ext cx="39624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sym typeface="+mn-ea"/>
              </a:rPr>
              <a:t>起誓</a:t>
            </a:r>
          </a:p>
        </p:txBody>
      </p:sp>
      <p:cxnSp>
        <p:nvCxnSpPr>
          <p:cNvPr id="11" name="直接连接符 10"/>
          <p:cNvCxnSpPr>
            <a:endCxn id="4" idx="1"/>
          </p:cNvCxnSpPr>
          <p:nvPr/>
        </p:nvCxnSpPr>
        <p:spPr>
          <a:xfrm flipV="1">
            <a:off x="3978275" y="4073525"/>
            <a:ext cx="685800" cy="21018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>
            <a:endCxn id="5" idx="1"/>
          </p:cNvCxnSpPr>
          <p:nvPr/>
        </p:nvCxnSpPr>
        <p:spPr>
          <a:xfrm>
            <a:off x="3978275" y="4439920"/>
            <a:ext cx="685800" cy="2159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8" grpId="0"/>
      <p:bldP spid="9" grpId="0" animBg="1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2930" y="278130"/>
            <a:ext cx="7978140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6:18 好借这两件不更改的事，就是神在其中不能说谎的，叫我们这逃往避难所，持定摆在前头盼望的人，可以得着有力的鼓励；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6:19 我们有这盼望如同魂的锚，又牢靠又坚固，且通入幔内；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6:20 作先锋的耶稣，既照着麦基洗德的等次，成了永远的大祭司，就为我们进入幔内。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1660" y="4493895"/>
            <a:ext cx="7979410" cy="1153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主耶稣作先锋，领先经过风暴的海，进入属天的避风港，照麦基洗德的等次，为我们作了大祭司。作这样一位先锋，祂乃是我们救恩的创始者。作先锋，祂开了通往荣耀的路，作创始者，祂已经进入了荣耀。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3565" y="1981835"/>
            <a:ext cx="7977505" cy="798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逃，逃脱一切不是基督和召会生活的东西。我们必须逃脱世界、犹太教、天主教、更正教、和我们自己。</a:t>
            </a:r>
            <a:endParaRPr lang="zh-CN" altLang="en-US" sz="2000" b="1"/>
          </a:p>
        </p:txBody>
      </p:sp>
      <p:sp>
        <p:nvSpPr>
          <p:cNvPr id="6" name="文本框 5"/>
          <p:cNvSpPr txBox="1"/>
          <p:nvPr/>
        </p:nvSpPr>
        <p:spPr>
          <a:xfrm>
            <a:off x="585470" y="2813050"/>
            <a:ext cx="7977505" cy="798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避难所，</a:t>
            </a:r>
            <a:r>
              <a:rPr lang="zh-CN" altLang="en-US" sz="2000" b="1"/>
              <a:t>20节说到主耶稣已进入诸天，就是幔内的至圣所，在祂那里有属天的避风港作我们的避难所，现今我们在灵里就能进入其中。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85470" y="3649980"/>
            <a:ext cx="7672705" cy="798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锚表明我们是航行在风暴的海上；我们若无盼望的锚，就会船破。</a:t>
            </a:r>
            <a:r>
              <a:rPr lang="zh-CN" altLang="en-US" sz="2000" b="1">
                <a:sym typeface="+mn-ea"/>
              </a:rPr>
              <a:t>我们的盼望，如同又牢靠又坚固的锚，已经通入幔内。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1678</Words>
  <Application>Microsoft Office PowerPoint</Application>
  <PresentationFormat>全屏显示(4:3)</PresentationFormat>
  <Paragraphs>81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1" baseType="lpstr">
      <vt:lpstr>方正姚体</vt:lpstr>
      <vt:lpstr>仿宋</vt:lpstr>
      <vt:lpstr>华文仿宋</vt:lpstr>
      <vt:lpstr>华文隶书</vt:lpstr>
      <vt:lpstr>华文细黑</vt:lpstr>
      <vt:lpstr>华文中宋</vt:lpstr>
      <vt:lpstr>宋体</vt:lpstr>
      <vt:lpstr>微软雅黑</vt:lpstr>
      <vt:lpstr>Arial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2020-02-29T11:58:00Z</dcterms:created>
  <dcterms:modified xsi:type="dcterms:W3CDTF">2020-10-20T00:33:37Z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